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12192000"/>
  <p:embeddedFontLst>
    <p:embeddedFont>
      <p:font typeface="Noto Sans KR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KEPiJe0oQnLDXouTgzly48Ulb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KR-regular.fntdata"/><Relationship Id="rId16" Type="http://schemas.openxmlformats.org/officeDocument/2006/relationships/slide" Target="slides/slide12.xml"/><Relationship Id="rId19" Type="http://customschemas.google.com/relationships/presentationmetadata" Target="metadata"/><Relationship Id="rId18" Type="http://schemas.openxmlformats.org/officeDocument/2006/relationships/font" Target="fonts/NotoSansK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1.png"/><Relationship Id="rId4" Type="http://schemas.openxmlformats.org/officeDocument/2006/relationships/image" Target="../media/image8.png"/><Relationship Id="rId11" Type="http://schemas.openxmlformats.org/officeDocument/2006/relationships/image" Target="../media/image1.png"/><Relationship Id="rId10" Type="http://schemas.openxmlformats.org/officeDocument/2006/relationships/image" Target="../media/image9.png"/><Relationship Id="rId12" Type="http://schemas.openxmlformats.org/officeDocument/2006/relationships/image" Target="../media/image26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1.png"/><Relationship Id="rId22" Type="http://schemas.openxmlformats.org/officeDocument/2006/relationships/image" Target="../media/image252.png"/><Relationship Id="rId21" Type="http://schemas.openxmlformats.org/officeDocument/2006/relationships/image" Target="../media/image256.png"/><Relationship Id="rId24" Type="http://schemas.openxmlformats.org/officeDocument/2006/relationships/image" Target="../media/image263.png"/><Relationship Id="rId23" Type="http://schemas.openxmlformats.org/officeDocument/2006/relationships/image" Target="../media/image2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1.png"/><Relationship Id="rId4" Type="http://schemas.openxmlformats.org/officeDocument/2006/relationships/image" Target="../media/image239.png"/><Relationship Id="rId9" Type="http://schemas.openxmlformats.org/officeDocument/2006/relationships/image" Target="../media/image240.png"/><Relationship Id="rId26" Type="http://schemas.openxmlformats.org/officeDocument/2006/relationships/image" Target="../media/image267.png"/><Relationship Id="rId25" Type="http://schemas.openxmlformats.org/officeDocument/2006/relationships/image" Target="../media/image276.png"/><Relationship Id="rId28" Type="http://schemas.openxmlformats.org/officeDocument/2006/relationships/image" Target="../media/image254.png"/><Relationship Id="rId27" Type="http://schemas.openxmlformats.org/officeDocument/2006/relationships/image" Target="../media/image273.png"/><Relationship Id="rId5" Type="http://schemas.openxmlformats.org/officeDocument/2006/relationships/image" Target="../media/image233.png"/><Relationship Id="rId6" Type="http://schemas.openxmlformats.org/officeDocument/2006/relationships/image" Target="../media/image238.png"/><Relationship Id="rId29" Type="http://schemas.openxmlformats.org/officeDocument/2006/relationships/image" Target="../media/image269.png"/><Relationship Id="rId7" Type="http://schemas.openxmlformats.org/officeDocument/2006/relationships/image" Target="../media/image237.png"/><Relationship Id="rId8" Type="http://schemas.openxmlformats.org/officeDocument/2006/relationships/image" Target="../media/image247.png"/><Relationship Id="rId31" Type="http://schemas.openxmlformats.org/officeDocument/2006/relationships/image" Target="../media/image275.png"/><Relationship Id="rId30" Type="http://schemas.openxmlformats.org/officeDocument/2006/relationships/image" Target="../media/image257.png"/><Relationship Id="rId11" Type="http://schemas.openxmlformats.org/officeDocument/2006/relationships/image" Target="../media/image270.png"/><Relationship Id="rId33" Type="http://schemas.openxmlformats.org/officeDocument/2006/relationships/image" Target="../media/image272.png"/><Relationship Id="rId10" Type="http://schemas.openxmlformats.org/officeDocument/2006/relationships/image" Target="../media/image255.png"/><Relationship Id="rId32" Type="http://schemas.openxmlformats.org/officeDocument/2006/relationships/image" Target="../media/image258.png"/><Relationship Id="rId13" Type="http://schemas.openxmlformats.org/officeDocument/2006/relationships/image" Target="../media/image246.png"/><Relationship Id="rId35" Type="http://schemas.openxmlformats.org/officeDocument/2006/relationships/image" Target="../media/image277.png"/><Relationship Id="rId12" Type="http://schemas.openxmlformats.org/officeDocument/2006/relationships/image" Target="../media/image265.png"/><Relationship Id="rId34" Type="http://schemas.openxmlformats.org/officeDocument/2006/relationships/image" Target="../media/image264.png"/><Relationship Id="rId15" Type="http://schemas.openxmlformats.org/officeDocument/2006/relationships/image" Target="../media/image244.png"/><Relationship Id="rId37" Type="http://schemas.openxmlformats.org/officeDocument/2006/relationships/image" Target="../media/image280.png"/><Relationship Id="rId14" Type="http://schemas.openxmlformats.org/officeDocument/2006/relationships/image" Target="../media/image250.png"/><Relationship Id="rId36" Type="http://schemas.openxmlformats.org/officeDocument/2006/relationships/image" Target="../media/image302.png"/><Relationship Id="rId17" Type="http://schemas.openxmlformats.org/officeDocument/2006/relationships/image" Target="../media/image251.png"/><Relationship Id="rId16" Type="http://schemas.openxmlformats.org/officeDocument/2006/relationships/image" Target="../media/image243.png"/><Relationship Id="rId19" Type="http://schemas.openxmlformats.org/officeDocument/2006/relationships/image" Target="../media/image268.png"/><Relationship Id="rId18" Type="http://schemas.openxmlformats.org/officeDocument/2006/relationships/image" Target="../media/image242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0.png"/><Relationship Id="rId22" Type="http://schemas.openxmlformats.org/officeDocument/2006/relationships/image" Target="../media/image133.png"/><Relationship Id="rId21" Type="http://schemas.openxmlformats.org/officeDocument/2006/relationships/image" Target="../media/image297.png"/><Relationship Id="rId24" Type="http://schemas.openxmlformats.org/officeDocument/2006/relationships/image" Target="../media/image298.png"/><Relationship Id="rId23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1.png"/><Relationship Id="rId4" Type="http://schemas.openxmlformats.org/officeDocument/2006/relationships/image" Target="../media/image291.png"/><Relationship Id="rId9" Type="http://schemas.openxmlformats.org/officeDocument/2006/relationships/image" Target="../media/image281.png"/><Relationship Id="rId5" Type="http://schemas.openxmlformats.org/officeDocument/2006/relationships/image" Target="../media/image15.png"/><Relationship Id="rId6" Type="http://schemas.openxmlformats.org/officeDocument/2006/relationships/image" Target="../media/image278.png"/><Relationship Id="rId7" Type="http://schemas.openxmlformats.org/officeDocument/2006/relationships/image" Target="../media/image282.png"/><Relationship Id="rId8" Type="http://schemas.openxmlformats.org/officeDocument/2006/relationships/image" Target="../media/image289.png"/><Relationship Id="rId11" Type="http://schemas.openxmlformats.org/officeDocument/2006/relationships/image" Target="../media/image284.png"/><Relationship Id="rId10" Type="http://schemas.openxmlformats.org/officeDocument/2006/relationships/image" Target="../media/image78.png"/><Relationship Id="rId13" Type="http://schemas.openxmlformats.org/officeDocument/2006/relationships/image" Target="../media/image283.png"/><Relationship Id="rId12" Type="http://schemas.openxmlformats.org/officeDocument/2006/relationships/image" Target="../media/image315.png"/><Relationship Id="rId15" Type="http://schemas.openxmlformats.org/officeDocument/2006/relationships/image" Target="../media/image294.png"/><Relationship Id="rId14" Type="http://schemas.openxmlformats.org/officeDocument/2006/relationships/image" Target="../media/image287.png"/><Relationship Id="rId17" Type="http://schemas.openxmlformats.org/officeDocument/2006/relationships/image" Target="../media/image288.png"/><Relationship Id="rId16" Type="http://schemas.openxmlformats.org/officeDocument/2006/relationships/image" Target="../media/image285.png"/><Relationship Id="rId19" Type="http://schemas.openxmlformats.org/officeDocument/2006/relationships/image" Target="../media/image301.png"/><Relationship Id="rId18" Type="http://schemas.openxmlformats.org/officeDocument/2006/relationships/image" Target="../media/image30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1.png"/><Relationship Id="rId4" Type="http://schemas.openxmlformats.org/officeDocument/2006/relationships/image" Target="../media/image295.png"/><Relationship Id="rId9" Type="http://schemas.openxmlformats.org/officeDocument/2006/relationships/image" Target="../media/image307.png"/><Relationship Id="rId5" Type="http://schemas.openxmlformats.org/officeDocument/2006/relationships/image" Target="../media/image15.png"/><Relationship Id="rId6" Type="http://schemas.openxmlformats.org/officeDocument/2006/relationships/image" Target="../media/image321.png"/><Relationship Id="rId7" Type="http://schemas.openxmlformats.org/officeDocument/2006/relationships/image" Target="../media/image310.png"/><Relationship Id="rId8" Type="http://schemas.openxmlformats.org/officeDocument/2006/relationships/image" Target="../media/image306.png"/><Relationship Id="rId11" Type="http://schemas.openxmlformats.org/officeDocument/2006/relationships/image" Target="../media/image311.png"/><Relationship Id="rId10" Type="http://schemas.openxmlformats.org/officeDocument/2006/relationships/image" Target="../media/image309.png"/><Relationship Id="rId13" Type="http://schemas.openxmlformats.org/officeDocument/2006/relationships/image" Target="../media/image305.png"/><Relationship Id="rId12" Type="http://schemas.openxmlformats.org/officeDocument/2006/relationships/image" Target="../media/image314.png"/><Relationship Id="rId15" Type="http://schemas.openxmlformats.org/officeDocument/2006/relationships/image" Target="../media/image317.png"/><Relationship Id="rId14" Type="http://schemas.openxmlformats.org/officeDocument/2006/relationships/image" Target="../media/image316.png"/><Relationship Id="rId16" Type="http://schemas.openxmlformats.org/officeDocument/2006/relationships/image" Target="../media/image30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3.png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1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Relationship Id="rId15" Type="http://schemas.openxmlformats.org/officeDocument/2006/relationships/image" Target="../media/image51.png"/><Relationship Id="rId14" Type="http://schemas.openxmlformats.org/officeDocument/2006/relationships/image" Target="../media/image4.png"/><Relationship Id="rId17" Type="http://schemas.openxmlformats.org/officeDocument/2006/relationships/image" Target="../media/image27.png"/><Relationship Id="rId16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31.png"/><Relationship Id="rId22" Type="http://schemas.openxmlformats.org/officeDocument/2006/relationships/image" Target="../media/image49.png"/><Relationship Id="rId21" Type="http://schemas.openxmlformats.org/officeDocument/2006/relationships/image" Target="../media/image43.png"/><Relationship Id="rId24" Type="http://schemas.openxmlformats.org/officeDocument/2006/relationships/image" Target="../media/image74.png"/><Relationship Id="rId23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1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26" Type="http://schemas.openxmlformats.org/officeDocument/2006/relationships/image" Target="../media/image53.png"/><Relationship Id="rId25" Type="http://schemas.openxmlformats.org/officeDocument/2006/relationships/image" Target="../media/image35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Relationship Id="rId11" Type="http://schemas.openxmlformats.org/officeDocument/2006/relationships/image" Target="../media/image34.png"/><Relationship Id="rId10" Type="http://schemas.openxmlformats.org/officeDocument/2006/relationships/image" Target="../media/image19.png"/><Relationship Id="rId13" Type="http://schemas.openxmlformats.org/officeDocument/2006/relationships/image" Target="../media/image40.png"/><Relationship Id="rId12" Type="http://schemas.openxmlformats.org/officeDocument/2006/relationships/image" Target="../media/image41.png"/><Relationship Id="rId15" Type="http://schemas.openxmlformats.org/officeDocument/2006/relationships/image" Target="../media/image37.png"/><Relationship Id="rId14" Type="http://schemas.openxmlformats.org/officeDocument/2006/relationships/image" Target="../media/image42.png"/><Relationship Id="rId17" Type="http://schemas.openxmlformats.org/officeDocument/2006/relationships/image" Target="../media/image62.png"/><Relationship Id="rId16" Type="http://schemas.openxmlformats.org/officeDocument/2006/relationships/image" Target="../media/image32.png"/><Relationship Id="rId19" Type="http://schemas.openxmlformats.org/officeDocument/2006/relationships/image" Target="../media/image45.png"/><Relationship Id="rId18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80.png"/><Relationship Id="rId22" Type="http://schemas.openxmlformats.org/officeDocument/2006/relationships/image" Target="../media/image64.png"/><Relationship Id="rId21" Type="http://schemas.openxmlformats.org/officeDocument/2006/relationships/image" Target="../media/image59.png"/><Relationship Id="rId24" Type="http://schemas.openxmlformats.org/officeDocument/2006/relationships/image" Target="../media/image66.png"/><Relationship Id="rId23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1.png"/><Relationship Id="rId4" Type="http://schemas.openxmlformats.org/officeDocument/2006/relationships/image" Target="../media/image55.png"/><Relationship Id="rId9" Type="http://schemas.openxmlformats.org/officeDocument/2006/relationships/image" Target="../media/image46.png"/><Relationship Id="rId26" Type="http://schemas.openxmlformats.org/officeDocument/2006/relationships/image" Target="../media/image71.png"/><Relationship Id="rId25" Type="http://schemas.openxmlformats.org/officeDocument/2006/relationships/image" Target="../media/image61.png"/><Relationship Id="rId5" Type="http://schemas.openxmlformats.org/officeDocument/2006/relationships/image" Target="../media/image15.png"/><Relationship Id="rId6" Type="http://schemas.openxmlformats.org/officeDocument/2006/relationships/image" Target="../media/image44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Relationship Id="rId11" Type="http://schemas.openxmlformats.org/officeDocument/2006/relationships/image" Target="../media/image47.png"/><Relationship Id="rId10" Type="http://schemas.openxmlformats.org/officeDocument/2006/relationships/image" Target="../media/image73.png"/><Relationship Id="rId13" Type="http://schemas.openxmlformats.org/officeDocument/2006/relationships/image" Target="../media/image48.png"/><Relationship Id="rId12" Type="http://schemas.openxmlformats.org/officeDocument/2006/relationships/image" Target="../media/image50.png"/><Relationship Id="rId15" Type="http://schemas.openxmlformats.org/officeDocument/2006/relationships/image" Target="../media/image88.png"/><Relationship Id="rId14" Type="http://schemas.openxmlformats.org/officeDocument/2006/relationships/image" Target="../media/image56.png"/><Relationship Id="rId17" Type="http://schemas.openxmlformats.org/officeDocument/2006/relationships/image" Target="../media/image54.png"/><Relationship Id="rId16" Type="http://schemas.openxmlformats.org/officeDocument/2006/relationships/image" Target="../media/image58.png"/><Relationship Id="rId19" Type="http://schemas.openxmlformats.org/officeDocument/2006/relationships/image" Target="../media/image78.png"/><Relationship Id="rId18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81.png"/><Relationship Id="rId22" Type="http://schemas.openxmlformats.org/officeDocument/2006/relationships/image" Target="../media/image93.png"/><Relationship Id="rId21" Type="http://schemas.openxmlformats.org/officeDocument/2006/relationships/image" Target="../media/image86.png"/><Relationship Id="rId24" Type="http://schemas.openxmlformats.org/officeDocument/2006/relationships/image" Target="../media/image104.png"/><Relationship Id="rId23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1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Relationship Id="rId26" Type="http://schemas.openxmlformats.org/officeDocument/2006/relationships/image" Target="../media/image109.png"/><Relationship Id="rId25" Type="http://schemas.openxmlformats.org/officeDocument/2006/relationships/image" Target="../media/image95.png"/><Relationship Id="rId28" Type="http://schemas.openxmlformats.org/officeDocument/2006/relationships/image" Target="../media/image94.png"/><Relationship Id="rId27" Type="http://schemas.openxmlformats.org/officeDocument/2006/relationships/image" Target="../media/image96.png"/><Relationship Id="rId5" Type="http://schemas.openxmlformats.org/officeDocument/2006/relationships/image" Target="../media/image15.png"/><Relationship Id="rId6" Type="http://schemas.openxmlformats.org/officeDocument/2006/relationships/image" Target="../media/image83.png"/><Relationship Id="rId29" Type="http://schemas.openxmlformats.org/officeDocument/2006/relationships/image" Target="../media/image102.png"/><Relationship Id="rId7" Type="http://schemas.openxmlformats.org/officeDocument/2006/relationships/image" Target="../media/image79.png"/><Relationship Id="rId8" Type="http://schemas.openxmlformats.org/officeDocument/2006/relationships/image" Target="../media/image76.png"/><Relationship Id="rId31" Type="http://schemas.openxmlformats.org/officeDocument/2006/relationships/image" Target="../media/image100.png"/><Relationship Id="rId30" Type="http://schemas.openxmlformats.org/officeDocument/2006/relationships/image" Target="../media/image99.png"/><Relationship Id="rId11" Type="http://schemas.openxmlformats.org/officeDocument/2006/relationships/image" Target="../media/image98.png"/><Relationship Id="rId33" Type="http://schemas.openxmlformats.org/officeDocument/2006/relationships/image" Target="../media/image129.png"/><Relationship Id="rId10" Type="http://schemas.openxmlformats.org/officeDocument/2006/relationships/image" Target="../media/image91.png"/><Relationship Id="rId32" Type="http://schemas.openxmlformats.org/officeDocument/2006/relationships/image" Target="../media/image106.png"/><Relationship Id="rId13" Type="http://schemas.openxmlformats.org/officeDocument/2006/relationships/image" Target="../media/image92.png"/><Relationship Id="rId35" Type="http://schemas.openxmlformats.org/officeDocument/2006/relationships/image" Target="../media/image108.png"/><Relationship Id="rId12" Type="http://schemas.openxmlformats.org/officeDocument/2006/relationships/image" Target="../media/image101.png"/><Relationship Id="rId34" Type="http://schemas.openxmlformats.org/officeDocument/2006/relationships/image" Target="../media/image133.png"/><Relationship Id="rId15" Type="http://schemas.openxmlformats.org/officeDocument/2006/relationships/image" Target="../media/image84.png"/><Relationship Id="rId14" Type="http://schemas.openxmlformats.org/officeDocument/2006/relationships/image" Target="../media/image89.png"/><Relationship Id="rId36" Type="http://schemas.openxmlformats.org/officeDocument/2006/relationships/image" Target="../media/image139.png"/><Relationship Id="rId17" Type="http://schemas.openxmlformats.org/officeDocument/2006/relationships/image" Target="../media/image107.png"/><Relationship Id="rId16" Type="http://schemas.openxmlformats.org/officeDocument/2006/relationships/image" Target="../media/image121.png"/><Relationship Id="rId19" Type="http://schemas.openxmlformats.org/officeDocument/2006/relationships/image" Target="../media/image82.png"/><Relationship Id="rId18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0.png"/><Relationship Id="rId22" Type="http://schemas.openxmlformats.org/officeDocument/2006/relationships/image" Target="../media/image135.png"/><Relationship Id="rId21" Type="http://schemas.openxmlformats.org/officeDocument/2006/relationships/image" Target="../media/image140.png"/><Relationship Id="rId24" Type="http://schemas.openxmlformats.org/officeDocument/2006/relationships/image" Target="../media/image146.png"/><Relationship Id="rId23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1.png"/><Relationship Id="rId4" Type="http://schemas.openxmlformats.org/officeDocument/2006/relationships/image" Target="../media/image115.png"/><Relationship Id="rId9" Type="http://schemas.openxmlformats.org/officeDocument/2006/relationships/image" Target="../media/image113.png"/><Relationship Id="rId26" Type="http://schemas.openxmlformats.org/officeDocument/2006/relationships/image" Target="../media/image108.png"/><Relationship Id="rId25" Type="http://schemas.openxmlformats.org/officeDocument/2006/relationships/image" Target="../media/image133.png"/><Relationship Id="rId5" Type="http://schemas.openxmlformats.org/officeDocument/2006/relationships/image" Target="../media/image15.png"/><Relationship Id="rId6" Type="http://schemas.openxmlformats.org/officeDocument/2006/relationships/image" Target="../media/image178.png"/><Relationship Id="rId7" Type="http://schemas.openxmlformats.org/officeDocument/2006/relationships/image" Target="../media/image79.png"/><Relationship Id="rId8" Type="http://schemas.openxmlformats.org/officeDocument/2006/relationships/image" Target="../media/image132.png"/><Relationship Id="rId11" Type="http://schemas.openxmlformats.org/officeDocument/2006/relationships/image" Target="../media/image120.png"/><Relationship Id="rId10" Type="http://schemas.openxmlformats.org/officeDocument/2006/relationships/image" Target="../media/image118.png"/><Relationship Id="rId13" Type="http://schemas.openxmlformats.org/officeDocument/2006/relationships/image" Target="../media/image127.png"/><Relationship Id="rId12" Type="http://schemas.openxmlformats.org/officeDocument/2006/relationships/image" Target="../media/image116.png"/><Relationship Id="rId15" Type="http://schemas.openxmlformats.org/officeDocument/2006/relationships/image" Target="../media/image122.png"/><Relationship Id="rId14" Type="http://schemas.openxmlformats.org/officeDocument/2006/relationships/image" Target="../media/image125.png"/><Relationship Id="rId17" Type="http://schemas.openxmlformats.org/officeDocument/2006/relationships/image" Target="../media/image134.png"/><Relationship Id="rId16" Type="http://schemas.openxmlformats.org/officeDocument/2006/relationships/image" Target="../media/image117.png"/><Relationship Id="rId19" Type="http://schemas.openxmlformats.org/officeDocument/2006/relationships/image" Target="../media/image124.png"/><Relationship Id="rId18" Type="http://schemas.openxmlformats.org/officeDocument/2006/relationships/image" Target="../media/image119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8.png"/><Relationship Id="rId20" Type="http://schemas.openxmlformats.org/officeDocument/2006/relationships/image" Target="../media/image158.png"/><Relationship Id="rId22" Type="http://schemas.openxmlformats.org/officeDocument/2006/relationships/image" Target="../media/image161.png"/><Relationship Id="rId21" Type="http://schemas.openxmlformats.org/officeDocument/2006/relationships/image" Target="../media/image196.png"/><Relationship Id="rId24" Type="http://schemas.openxmlformats.org/officeDocument/2006/relationships/image" Target="../media/image149.png"/><Relationship Id="rId23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1.png"/><Relationship Id="rId4" Type="http://schemas.openxmlformats.org/officeDocument/2006/relationships/image" Target="../media/image142.png"/><Relationship Id="rId9" Type="http://schemas.openxmlformats.org/officeDocument/2006/relationships/image" Target="../media/image150.png"/><Relationship Id="rId26" Type="http://schemas.openxmlformats.org/officeDocument/2006/relationships/image" Target="../media/image157.png"/><Relationship Id="rId25" Type="http://schemas.openxmlformats.org/officeDocument/2006/relationships/image" Target="../media/image155.png"/><Relationship Id="rId28" Type="http://schemas.openxmlformats.org/officeDocument/2006/relationships/image" Target="../media/image153.png"/><Relationship Id="rId27" Type="http://schemas.openxmlformats.org/officeDocument/2006/relationships/image" Target="../media/image159.png"/><Relationship Id="rId5" Type="http://schemas.openxmlformats.org/officeDocument/2006/relationships/image" Target="../media/image15.png"/><Relationship Id="rId6" Type="http://schemas.openxmlformats.org/officeDocument/2006/relationships/image" Target="../media/image137.png"/><Relationship Id="rId29" Type="http://schemas.openxmlformats.org/officeDocument/2006/relationships/image" Target="../media/image165.png"/><Relationship Id="rId7" Type="http://schemas.openxmlformats.org/officeDocument/2006/relationships/image" Target="../media/image141.png"/><Relationship Id="rId8" Type="http://schemas.openxmlformats.org/officeDocument/2006/relationships/image" Target="../media/image143.png"/><Relationship Id="rId31" Type="http://schemas.openxmlformats.org/officeDocument/2006/relationships/image" Target="../media/image225.png"/><Relationship Id="rId30" Type="http://schemas.openxmlformats.org/officeDocument/2006/relationships/image" Target="../media/image163.png"/><Relationship Id="rId11" Type="http://schemas.openxmlformats.org/officeDocument/2006/relationships/image" Target="../media/image147.png"/><Relationship Id="rId33" Type="http://schemas.openxmlformats.org/officeDocument/2006/relationships/image" Target="../media/image175.png"/><Relationship Id="rId10" Type="http://schemas.openxmlformats.org/officeDocument/2006/relationships/image" Target="../media/image138.png"/><Relationship Id="rId32" Type="http://schemas.openxmlformats.org/officeDocument/2006/relationships/image" Target="../media/image167.png"/><Relationship Id="rId13" Type="http://schemas.openxmlformats.org/officeDocument/2006/relationships/image" Target="../media/image160.png"/><Relationship Id="rId35" Type="http://schemas.openxmlformats.org/officeDocument/2006/relationships/image" Target="../media/image193.png"/><Relationship Id="rId12" Type="http://schemas.openxmlformats.org/officeDocument/2006/relationships/image" Target="../media/image145.png"/><Relationship Id="rId34" Type="http://schemas.openxmlformats.org/officeDocument/2006/relationships/image" Target="../media/image170.png"/><Relationship Id="rId15" Type="http://schemas.openxmlformats.org/officeDocument/2006/relationships/image" Target="../media/image148.png"/><Relationship Id="rId37" Type="http://schemas.openxmlformats.org/officeDocument/2006/relationships/image" Target="../media/image176.png"/><Relationship Id="rId14" Type="http://schemas.openxmlformats.org/officeDocument/2006/relationships/image" Target="../media/image152.png"/><Relationship Id="rId36" Type="http://schemas.openxmlformats.org/officeDocument/2006/relationships/image" Target="../media/image173.png"/><Relationship Id="rId17" Type="http://schemas.openxmlformats.org/officeDocument/2006/relationships/image" Target="../media/image203.png"/><Relationship Id="rId39" Type="http://schemas.openxmlformats.org/officeDocument/2006/relationships/image" Target="../media/image133.png"/><Relationship Id="rId16" Type="http://schemas.openxmlformats.org/officeDocument/2006/relationships/image" Target="../media/image154.png"/><Relationship Id="rId38" Type="http://schemas.openxmlformats.org/officeDocument/2006/relationships/image" Target="../media/image183.png"/><Relationship Id="rId19" Type="http://schemas.openxmlformats.org/officeDocument/2006/relationships/image" Target="../media/image166.png"/><Relationship Id="rId18" Type="http://schemas.openxmlformats.org/officeDocument/2006/relationships/image" Target="../media/image151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4.png"/><Relationship Id="rId22" Type="http://schemas.openxmlformats.org/officeDocument/2006/relationships/image" Target="../media/image208.png"/><Relationship Id="rId21" Type="http://schemas.openxmlformats.org/officeDocument/2006/relationships/image" Target="../media/image198.png"/><Relationship Id="rId24" Type="http://schemas.openxmlformats.org/officeDocument/2006/relationships/image" Target="../media/image108.png"/><Relationship Id="rId23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1.png"/><Relationship Id="rId4" Type="http://schemas.openxmlformats.org/officeDocument/2006/relationships/image" Target="../media/image182.png"/><Relationship Id="rId9" Type="http://schemas.openxmlformats.org/officeDocument/2006/relationships/image" Target="../media/image177.png"/><Relationship Id="rId5" Type="http://schemas.openxmlformats.org/officeDocument/2006/relationships/image" Target="../media/image15.png"/><Relationship Id="rId6" Type="http://schemas.openxmlformats.org/officeDocument/2006/relationships/image" Target="../media/image172.png"/><Relationship Id="rId7" Type="http://schemas.openxmlformats.org/officeDocument/2006/relationships/image" Target="../media/image185.png"/><Relationship Id="rId8" Type="http://schemas.openxmlformats.org/officeDocument/2006/relationships/image" Target="../media/image187.png"/><Relationship Id="rId11" Type="http://schemas.openxmlformats.org/officeDocument/2006/relationships/image" Target="../media/image190.png"/><Relationship Id="rId10" Type="http://schemas.openxmlformats.org/officeDocument/2006/relationships/image" Target="../media/image186.png"/><Relationship Id="rId13" Type="http://schemas.openxmlformats.org/officeDocument/2006/relationships/image" Target="../media/image189.png"/><Relationship Id="rId12" Type="http://schemas.openxmlformats.org/officeDocument/2006/relationships/image" Target="../media/image179.png"/><Relationship Id="rId15" Type="http://schemas.openxmlformats.org/officeDocument/2006/relationships/image" Target="../media/image180.png"/><Relationship Id="rId14" Type="http://schemas.openxmlformats.org/officeDocument/2006/relationships/image" Target="../media/image181.png"/><Relationship Id="rId17" Type="http://schemas.openxmlformats.org/officeDocument/2006/relationships/image" Target="../media/image197.png"/><Relationship Id="rId16" Type="http://schemas.openxmlformats.org/officeDocument/2006/relationships/image" Target="../media/image184.png"/><Relationship Id="rId19" Type="http://schemas.openxmlformats.org/officeDocument/2006/relationships/image" Target="../media/image204.png"/><Relationship Id="rId18" Type="http://schemas.openxmlformats.org/officeDocument/2006/relationships/image" Target="../media/image195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9.png"/><Relationship Id="rId22" Type="http://schemas.openxmlformats.org/officeDocument/2006/relationships/image" Target="../media/image236.png"/><Relationship Id="rId21" Type="http://schemas.openxmlformats.org/officeDocument/2006/relationships/image" Target="../media/image218.png"/><Relationship Id="rId24" Type="http://schemas.openxmlformats.org/officeDocument/2006/relationships/image" Target="../media/image224.png"/><Relationship Id="rId23" Type="http://schemas.openxmlformats.org/officeDocument/2006/relationships/image" Target="../media/image2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1.png"/><Relationship Id="rId4" Type="http://schemas.openxmlformats.org/officeDocument/2006/relationships/image" Target="../media/image202.png"/><Relationship Id="rId9" Type="http://schemas.openxmlformats.org/officeDocument/2006/relationships/image" Target="../media/image177.png"/><Relationship Id="rId26" Type="http://schemas.openxmlformats.org/officeDocument/2006/relationships/image" Target="../media/image235.png"/><Relationship Id="rId25" Type="http://schemas.openxmlformats.org/officeDocument/2006/relationships/image" Target="../media/image221.png"/><Relationship Id="rId28" Type="http://schemas.openxmlformats.org/officeDocument/2006/relationships/image" Target="../media/image226.png"/><Relationship Id="rId27" Type="http://schemas.openxmlformats.org/officeDocument/2006/relationships/image" Target="../media/image227.png"/><Relationship Id="rId5" Type="http://schemas.openxmlformats.org/officeDocument/2006/relationships/image" Target="../media/image15.png"/><Relationship Id="rId6" Type="http://schemas.openxmlformats.org/officeDocument/2006/relationships/image" Target="../media/image206.png"/><Relationship Id="rId29" Type="http://schemas.openxmlformats.org/officeDocument/2006/relationships/image" Target="../media/image241.png"/><Relationship Id="rId7" Type="http://schemas.openxmlformats.org/officeDocument/2006/relationships/image" Target="../media/image222.png"/><Relationship Id="rId8" Type="http://schemas.openxmlformats.org/officeDocument/2006/relationships/image" Target="../media/image212.png"/><Relationship Id="rId31" Type="http://schemas.openxmlformats.org/officeDocument/2006/relationships/image" Target="../media/image253.png"/><Relationship Id="rId30" Type="http://schemas.openxmlformats.org/officeDocument/2006/relationships/image" Target="../media/image262.png"/><Relationship Id="rId11" Type="http://schemas.openxmlformats.org/officeDocument/2006/relationships/image" Target="../media/image207.png"/><Relationship Id="rId33" Type="http://schemas.openxmlformats.org/officeDocument/2006/relationships/image" Target="../media/image133.png"/><Relationship Id="rId10" Type="http://schemas.openxmlformats.org/officeDocument/2006/relationships/image" Target="../media/image205.png"/><Relationship Id="rId32" Type="http://schemas.openxmlformats.org/officeDocument/2006/relationships/image" Target="../media/image231.png"/><Relationship Id="rId13" Type="http://schemas.openxmlformats.org/officeDocument/2006/relationships/image" Target="../media/image200.png"/><Relationship Id="rId12" Type="http://schemas.openxmlformats.org/officeDocument/2006/relationships/image" Target="../media/image179.png"/><Relationship Id="rId34" Type="http://schemas.openxmlformats.org/officeDocument/2006/relationships/image" Target="../media/image108.png"/><Relationship Id="rId15" Type="http://schemas.openxmlformats.org/officeDocument/2006/relationships/image" Target="../media/image201.png"/><Relationship Id="rId14" Type="http://schemas.openxmlformats.org/officeDocument/2006/relationships/image" Target="../media/image217.png"/><Relationship Id="rId17" Type="http://schemas.openxmlformats.org/officeDocument/2006/relationships/image" Target="../media/image216.png"/><Relationship Id="rId16" Type="http://schemas.openxmlformats.org/officeDocument/2006/relationships/image" Target="../media/image213.png"/><Relationship Id="rId19" Type="http://schemas.openxmlformats.org/officeDocument/2006/relationships/image" Target="../media/image219.png"/><Relationship Id="rId18" Type="http://schemas.openxmlformats.org/officeDocument/2006/relationships/image" Target="../media/image2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3700463"/>
            <a:ext cx="8229600" cy="28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5250" y="3238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24325" y="3486150"/>
            <a:ext cx="5143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9750" y="3238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95975" y="348615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34250" y="32385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10475" y="3486150"/>
            <a:ext cx="400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7280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5334000"/>
            <a:ext cx="152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"/>
          <p:cNvSpPr/>
          <p:nvPr/>
        </p:nvSpPr>
        <p:spPr>
          <a:xfrm>
            <a:off x="5231606" y="552450"/>
            <a:ext cx="172878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2426"/>
              <a:buFont typeface="Noto Sans KR"/>
              <a:buNone/>
            </a:pPr>
            <a:r>
              <a:rPr b="1" i="0" lang="en-US" sz="2426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60960" y="1066800"/>
            <a:ext cx="1207008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36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6"/>
              <a:buFont typeface="Noto Sans KR"/>
              <a:buNone/>
            </a:pPr>
            <a:r>
              <a:rPr b="1" i="0" lang="en-US" sz="2426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위치+감성 기반 맛집 추천 웹서비스</a:t>
            </a:r>
            <a:endParaRPr b="0" i="0" sz="24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60960" y="1600200"/>
            <a:ext cx="120700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380"/>
              <a:buFont typeface="Noto Sans KR"/>
              <a:buNone/>
            </a:pPr>
            <a:r>
              <a:rPr b="0" i="0" lang="en-US" sz="13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React · NestJS · FastAPI 기반 / PNU CSE 졸업프로젝트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60960" y="5715000"/>
            <a:ext cx="120700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팀원:최민기 · 권소현</a:t>
            </a:r>
            <a:r>
              <a:rPr b="0" i="0" lang="en-US" sz="126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|</a:t>
            </a:r>
            <a:r>
              <a:rPr b="0" i="0" lang="en-US" sz="126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지도교수:손준영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60960" y="6057900"/>
            <a:ext cx="1207008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2025-09-26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8" name="Google Shape;4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9" name="Google Shape;4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0" name="Google Shape;4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1" name="Google Shape;4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990600"/>
            <a:ext cx="56007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2" name="Google Shape;47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143000"/>
            <a:ext cx="4476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3" name="Google Shape;47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" y="12573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4" name="Google Shape;47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900" y="2247900"/>
            <a:ext cx="51054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5" name="Google Shape;47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8200" y="239077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6" name="Google Shape;47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38200" y="2628900"/>
            <a:ext cx="990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7" name="Google Shape;47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4400" y="2667000"/>
            <a:ext cx="1428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8" name="Google Shape;47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05000" y="2628900"/>
            <a:ext cx="10953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9" name="Google Shape;47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981200" y="2667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0" name="Google Shape;48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76575" y="2628900"/>
            <a:ext cx="12668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1" name="Google Shape;48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52775" y="2667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2" name="Google Shape;482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419600" y="2628900"/>
            <a:ext cx="10953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3" name="Google Shape;483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495800" y="26670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4" name="Google Shape;484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81000" y="3314700"/>
            <a:ext cx="56007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5" name="Google Shape;485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3400" y="3467100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6" name="Google Shape;486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7700" y="35814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7" name="Google Shape;487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14400" y="4572000"/>
            <a:ext cx="5524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8" name="Google Shape;488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14425" y="4695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9" name="Google Shape;489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90838" y="4572000"/>
            <a:ext cx="4476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0" name="Google Shape;490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028950" y="4695825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1" name="Google Shape;491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62500" y="4572000"/>
            <a:ext cx="685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2" name="Google Shape;492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019675" y="4695825"/>
            <a:ext cx="1714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3" name="Google Shape;493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210300" y="990600"/>
            <a:ext cx="56007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4" name="Google Shape;494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362700" y="1143000"/>
            <a:ext cx="361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5" name="Google Shape;495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6477000" y="1257300"/>
            <a:ext cx="1333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6" name="Google Shape;496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553200" y="2247900"/>
            <a:ext cx="51054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7" name="Google Shape;497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667500" y="2390775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8" name="Google Shape;498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667500" y="2628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9" name="Google Shape;499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163050" y="2628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0" name="Google Shape;500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667500" y="3048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1" name="Google Shape;501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163050" y="3048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2" name="Google Shape;502;p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210300" y="3810000"/>
            <a:ext cx="56007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3" name="Google Shape;503;p1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362700" y="4010025"/>
            <a:ext cx="1333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4" name="Google Shape;504;p1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5" name="Google Shape;505;p1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"/>
          <p:cNvSpPr/>
          <p:nvPr/>
        </p:nvSpPr>
        <p:spPr>
          <a:xfrm>
            <a:off x="7810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결과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1095375" y="1257300"/>
            <a:ext cx="188595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NestJS 기반 JWT 인증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914400" y="17526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HttpOnly 쿠키 기반의 안전한 JWT 인증 시스템을 구현하여 회원가입과 로그인 기능이 정상적으로 동작합니다. 서버와 클라이언트 간 안전한 인증 프로세스가 적용되었습니다.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1047750" y="2362200"/>
            <a:ext cx="536448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인증 기능 구현 결과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095375" y="2667000"/>
            <a:ext cx="72294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 완료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133600" y="2667000"/>
            <a:ext cx="86963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정상 작동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0"/>
          <p:cNvSpPr/>
          <p:nvPr/>
        </p:nvSpPr>
        <p:spPr>
          <a:xfrm>
            <a:off x="3305175" y="2667000"/>
            <a:ext cx="105822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HttpOnly 쿠키 적용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4648200" y="2667000"/>
            <a:ext cx="86963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인증 보안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0"/>
          <p:cNvSpPr/>
          <p:nvPr/>
        </p:nvSpPr>
        <p:spPr>
          <a:xfrm>
            <a:off x="1047750" y="3581400"/>
            <a:ext cx="20640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→ 랭킹 → 지도 표시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914400" y="40767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키워드를 통해 맛집을 랭킹 알고리즘으로 정렬하고, 결과를 카카오맵 위에 마커로 표시하는 전체 흐름이 정상적으로 구현되었습니다.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886778" y="5029200"/>
            <a:ext cx="60769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검색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2868454" y="5029200"/>
            <a:ext cx="49244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처리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0"/>
          <p:cNvSpPr/>
          <p:nvPr/>
        </p:nvSpPr>
        <p:spPr>
          <a:xfrm>
            <a:off x="4728210" y="5029200"/>
            <a:ext cx="7543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지도 마커 표시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0"/>
          <p:cNvSpPr/>
          <p:nvPr/>
        </p:nvSpPr>
        <p:spPr>
          <a:xfrm>
            <a:off x="6838950" y="1257300"/>
            <a:ext cx="189642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CSV 업로드 → DB 반영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6743700" y="17526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크롤링으로 수집된 CSV 데이터를 효율적으로 처리하여 데이터베이스에 업로드하는 프로세스가 성공적으로 구현되었습니다. 대용량 데이터의 처리 성능이 향상되었습니다.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0"/>
          <p:cNvSpPr/>
          <p:nvPr/>
        </p:nvSpPr>
        <p:spPr>
          <a:xfrm>
            <a:off x="6877050" y="2362200"/>
            <a:ext cx="536448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66534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처리 과정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0"/>
          <p:cNvSpPr/>
          <p:nvPr/>
        </p:nvSpPr>
        <p:spPr>
          <a:xfrm>
            <a:off x="6777038" y="2628900"/>
            <a:ext cx="3352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6A34A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0"/>
          <p:cNvSpPr/>
          <p:nvPr/>
        </p:nvSpPr>
        <p:spPr>
          <a:xfrm>
            <a:off x="7048500" y="2705100"/>
            <a:ext cx="7543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CSV 파일 검증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0"/>
          <p:cNvSpPr/>
          <p:nvPr/>
        </p:nvSpPr>
        <p:spPr>
          <a:xfrm>
            <a:off x="9272588" y="2628900"/>
            <a:ext cx="3352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6A34A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0"/>
          <p:cNvSpPr/>
          <p:nvPr/>
        </p:nvSpPr>
        <p:spPr>
          <a:xfrm>
            <a:off x="9544050" y="2705100"/>
            <a:ext cx="72294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정규화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0"/>
          <p:cNvSpPr/>
          <p:nvPr/>
        </p:nvSpPr>
        <p:spPr>
          <a:xfrm>
            <a:off x="6777038" y="3048000"/>
            <a:ext cx="3352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6A34A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0"/>
          <p:cNvSpPr/>
          <p:nvPr/>
        </p:nvSpPr>
        <p:spPr>
          <a:xfrm>
            <a:off x="7048500" y="3124200"/>
            <a:ext cx="60769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벌크 업로드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0"/>
          <p:cNvSpPr/>
          <p:nvPr/>
        </p:nvSpPr>
        <p:spPr>
          <a:xfrm>
            <a:off x="9272588" y="3048000"/>
            <a:ext cx="3352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6A34A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6A34A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0"/>
          <p:cNvSpPr/>
          <p:nvPr/>
        </p:nvSpPr>
        <p:spPr>
          <a:xfrm>
            <a:off x="9544050" y="3124200"/>
            <a:ext cx="54483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DB 인덱싱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0"/>
          <p:cNvSpPr/>
          <p:nvPr/>
        </p:nvSpPr>
        <p:spPr>
          <a:xfrm>
            <a:off x="6572250" y="3962400"/>
            <a:ext cx="58254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구현 요약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0"/>
          <p:cNvSpPr/>
          <p:nvPr/>
        </p:nvSpPr>
        <p:spPr>
          <a:xfrm>
            <a:off x="6629400" y="4343400"/>
            <a:ext cx="353091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NestJS 기반 JWT 인증(쿠키), 회원가입/로그인 정상 동작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0"/>
          <p:cNvSpPr/>
          <p:nvPr/>
        </p:nvSpPr>
        <p:spPr>
          <a:xfrm>
            <a:off x="6629400" y="4610100"/>
            <a:ext cx="22212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검색 → 랭킹 → 지도 표시 정상 작동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0"/>
          <p:cNvSpPr/>
          <p:nvPr/>
        </p:nvSpPr>
        <p:spPr>
          <a:xfrm>
            <a:off x="6629400" y="4876800"/>
            <a:ext cx="280797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CSV 업로드 → DB 반영 프로세스 최적화 완료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0"/>
          <p:cNvSpPr/>
          <p:nvPr/>
        </p:nvSpPr>
        <p:spPr>
          <a:xfrm>
            <a:off x="6629400" y="5143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기반 반경 필터링 기능 구현 및 테스트 완료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0"/>
          <p:cNvSpPr/>
          <p:nvPr/>
        </p:nvSpPr>
        <p:spPr>
          <a:xfrm>
            <a:off x="6629400" y="5410200"/>
            <a:ext cx="243078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감성 분석 API 연동 및 결과 시각화 완성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0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2" name="Google Shape;54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3" name="Google Shape;54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323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4" name="Google Shape;54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5" name="Google Shape;54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1022896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6" name="Google Shape;54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050" y="1022896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7" name="Google Shape;54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1354336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8" name="Google Shape;54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050" y="1354336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49" name="Google Shape;54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1685776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0" name="Google Shape;55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4813" y="1685776"/>
            <a:ext cx="1047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1" name="Google Shape;551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1000" y="2017216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2" name="Google Shape;552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0050" y="2017216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3" name="Google Shape;553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234865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4" name="Google Shape;554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0050" y="2348657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5" name="Google Shape;555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81000" y="268009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6" name="Google Shape;556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0525" y="2680097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7" name="Google Shape;557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81000" y="3093541"/>
            <a:ext cx="3733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8" name="Google Shape;558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5300" y="3236416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59" name="Google Shape;559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5300" y="3512641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0" name="Google Shape;560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5300" y="3741241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1" name="Google Shape;561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5300" y="3969841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2" name="Google Shape;562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200525" y="438150"/>
            <a:ext cx="7543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3" name="Google Shape;563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800975" y="2586038"/>
            <a:ext cx="342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4" name="Google Shape;564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5" name="Google Shape;565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1"/>
          <p:cNvSpPr/>
          <p:nvPr/>
        </p:nvSpPr>
        <p:spPr>
          <a:xfrm>
            <a:off x="8191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전체 시스템 아키텍처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1"/>
          <p:cNvSpPr/>
          <p:nvPr/>
        </p:nvSpPr>
        <p:spPr>
          <a:xfrm>
            <a:off x="609600" y="990600"/>
            <a:ext cx="2650808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React 프론트엔드에서 사용자 요청 시작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11"/>
          <p:cNvSpPr/>
          <p:nvPr/>
        </p:nvSpPr>
        <p:spPr>
          <a:xfrm>
            <a:off x="609600" y="1322040"/>
            <a:ext cx="2587943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NestJS 백엔드에서 비즈니스 로직 처리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1"/>
          <p:cNvSpPr/>
          <p:nvPr/>
        </p:nvSpPr>
        <p:spPr>
          <a:xfrm>
            <a:off x="609600" y="1653480"/>
            <a:ext cx="2032635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Redis 캐시로 응답 속도 최적화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1"/>
          <p:cNvSpPr/>
          <p:nvPr/>
        </p:nvSpPr>
        <p:spPr>
          <a:xfrm>
            <a:off x="609600" y="1984921"/>
            <a:ext cx="2388870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FastAPI + KcELECTRA로 감성 분석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1"/>
          <p:cNvSpPr/>
          <p:nvPr/>
        </p:nvSpPr>
        <p:spPr>
          <a:xfrm>
            <a:off x="609600" y="2316361"/>
            <a:ext cx="3792855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GPT API로 키워드 확장, DB(SQLite→PostgreSQL) 저장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1"/>
          <p:cNvSpPr/>
          <p:nvPr/>
        </p:nvSpPr>
        <p:spPr>
          <a:xfrm>
            <a:off x="609600" y="2647801"/>
            <a:ext cx="2766060" cy="21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064"/>
              <a:buFont typeface="Noto Sans KR"/>
              <a:buNone/>
            </a:pPr>
            <a:r>
              <a:rPr b="0" i="0" lang="en-US" sz="1064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크롤링 스크립트가 DB에 리뷰 데이터 공급</a:t>
            </a:r>
            <a:endParaRPr b="0" i="0" sz="10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1"/>
          <p:cNvSpPr/>
          <p:nvPr/>
        </p:nvSpPr>
        <p:spPr>
          <a:xfrm>
            <a:off x="704850" y="3207841"/>
            <a:ext cx="385572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연결 흐름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1"/>
          <p:cNvSpPr/>
          <p:nvPr/>
        </p:nvSpPr>
        <p:spPr>
          <a:xfrm>
            <a:off x="676275" y="3474541"/>
            <a:ext cx="270319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요청 → 백엔드 처리 → DB 조회 → 결과 반환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1"/>
          <p:cNvSpPr/>
          <p:nvPr/>
        </p:nvSpPr>
        <p:spPr>
          <a:xfrm>
            <a:off x="676275" y="3703141"/>
            <a:ext cx="2001203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감성 분석 API를 통한 실시간 리뷰 처리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1"/>
          <p:cNvSpPr/>
          <p:nvPr/>
        </p:nvSpPr>
        <p:spPr>
          <a:xfrm>
            <a:off x="676275" y="3931741"/>
            <a:ext cx="20116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Redis 캐시를 통한 빠른 검색 결과 제공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1"/>
          <p:cNvSpPr/>
          <p:nvPr/>
        </p:nvSpPr>
        <p:spPr>
          <a:xfrm>
            <a:off x="7643813" y="3043238"/>
            <a:ext cx="722948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자리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1"/>
          <p:cNvSpPr/>
          <p:nvPr/>
        </p:nvSpPr>
        <p:spPr>
          <a:xfrm>
            <a:off x="7329488" y="3243263"/>
            <a:ext cx="141446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(시스템 구조도 이미지)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1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p1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200525" y="438150"/>
            <a:ext cx="7991476" cy="54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6" name="Google Shape;5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7" name="Google Shape;5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638175"/>
            <a:ext cx="323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8" name="Google Shape;58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0287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89" name="Google Shape;589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295400"/>
            <a:ext cx="109728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0" name="Google Shape;59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" y="2895600"/>
            <a:ext cx="35052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1" name="Google Shape;591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3086100"/>
            <a:ext cx="4476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2" name="Google Shape;592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4400" y="32004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3" name="Google Shape;59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3400" y="2895600"/>
            <a:ext cx="35052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4" name="Google Shape;594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3900" y="3086100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5" name="Google Shape;595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48200" y="32004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6" name="Google Shape;59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77200" y="2895600"/>
            <a:ext cx="35052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7" name="Google Shape;59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67700" y="3086100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8" name="Google Shape;598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82000" y="32004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9" name="Google Shape;599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4800600"/>
            <a:ext cx="109728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0" name="Google Shape;600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668000" y="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56388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2"/>
          <p:cNvSpPr/>
          <p:nvPr/>
        </p:nvSpPr>
        <p:spPr>
          <a:xfrm>
            <a:off x="1047750" y="609600"/>
            <a:ext cx="12070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맺음말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2"/>
          <p:cNvSpPr/>
          <p:nvPr/>
        </p:nvSpPr>
        <p:spPr>
          <a:xfrm>
            <a:off x="396240" y="1600200"/>
            <a:ext cx="113995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감사합니다.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2"/>
          <p:cNvSpPr/>
          <p:nvPr/>
        </p:nvSpPr>
        <p:spPr>
          <a:xfrm>
            <a:off x="396240" y="2019300"/>
            <a:ext cx="113995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"/>
              <a:buFont typeface="Noto Sans KR"/>
              <a:buNone/>
            </a:pPr>
            <a:r>
              <a:rPr b="0" i="0" lang="en-US" sz="138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2"/>
          <p:cNvSpPr/>
          <p:nvPr/>
        </p:nvSpPr>
        <p:spPr>
          <a:xfrm>
            <a:off x="1362075" y="3200400"/>
            <a:ext cx="123634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위치+감성 결합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2"/>
          <p:cNvSpPr/>
          <p:nvPr/>
        </p:nvSpPr>
        <p:spPr>
          <a:xfrm>
            <a:off x="800100" y="3695700"/>
            <a:ext cx="312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현재 위치와 감성 데이터를 결합하여 설명 가능한 개인화 추천 서비스를 구현했습니다.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2"/>
          <p:cNvSpPr/>
          <p:nvPr/>
        </p:nvSpPr>
        <p:spPr>
          <a:xfrm>
            <a:off x="5067300" y="3200400"/>
            <a:ext cx="1477327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실서비스 아키텍처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2"/>
          <p:cNvSpPr/>
          <p:nvPr/>
        </p:nvSpPr>
        <p:spPr>
          <a:xfrm>
            <a:off x="4533900" y="36957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React, NestJS, FastAPI 기술 스택을 활용한 다층 아키텍처로 성능 최적화(데이터 처리 시간 34.8% 단축)를 달성했습니다.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2"/>
          <p:cNvSpPr/>
          <p:nvPr/>
        </p:nvSpPr>
        <p:spPr>
          <a:xfrm>
            <a:off x="8801100" y="3200400"/>
            <a:ext cx="11734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개발 방향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2"/>
          <p:cNvSpPr/>
          <p:nvPr/>
        </p:nvSpPr>
        <p:spPr>
          <a:xfrm>
            <a:off x="8267700" y="3695700"/>
            <a:ext cx="3124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크롤링 파이프라인 자동화, 감성 모델 경량화, 랭킹 알고리즘 고도화를 통해 서비스 완성도를 지속적으로 강화할 계획입니다.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2"/>
          <p:cNvSpPr/>
          <p:nvPr/>
        </p:nvSpPr>
        <p:spPr>
          <a:xfrm>
            <a:off x="228600" y="4953000"/>
            <a:ext cx="1173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요약:먹킷리스트는 기존 맛집 추천 서비스의 한계를 극복하고,</a:t>
            </a:r>
            <a:r>
              <a:rPr b="0" i="0" lang="en-US" sz="1120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실제 취향을 반영한 신뢰도 높은 정보</a:t>
            </a: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제공하는 것을 목표로 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2"/>
          <p:cNvSpPr/>
          <p:nvPr/>
        </p:nvSpPr>
        <p:spPr>
          <a:xfrm>
            <a:off x="609600" y="6057900"/>
            <a:ext cx="12992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팀원: 최민기 · 권소현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7" name="Google Shape;3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638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8" name="Google Shape;3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0287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" name="Google Shape;3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2114550"/>
            <a:ext cx="34543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" name="Google Shape;40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2343150"/>
            <a:ext cx="457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" name="Google Shape;41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2500" y="24574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" name="Google Shape;42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68701" y="2114550"/>
            <a:ext cx="34544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" name="Google Shape;43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97301" y="2343150"/>
            <a:ext cx="4857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4" name="Google Shape;4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11601" y="245745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5" name="Google Shape;45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27950" y="2114550"/>
            <a:ext cx="34543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6" name="Google Shape;46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56550" y="2343150"/>
            <a:ext cx="457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7" name="Google Shape;47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470850" y="245745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8" name="Google Shape;48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4324350"/>
            <a:ext cx="10972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9" name="Google Shape;49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97280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0" name="Google Shape;50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5943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/>
          <p:nvPr/>
        </p:nvSpPr>
        <p:spPr>
          <a:xfrm>
            <a:off x="1009650" y="609600"/>
            <a:ext cx="12070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맛집 서비스의 한계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409700" y="2343150"/>
            <a:ext cx="24256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광고성 리뷰로 인한 신뢰도 저하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838200" y="3028950"/>
            <a:ext cx="299710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광고성 리뷰의 존재로 인해 사용자가 작성한 진정한 감평이 덜어지며, 이로 인해 서비스의 신뢰도가 크게 저하됩니다.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5197376" y="2476500"/>
            <a:ext cx="232600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별점 평균 위주의 평가 한계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4597301" y="3028950"/>
            <a:ext cx="299725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기존 서비스들은 별점 평균만을 기준으로 맛집을 평가하므로, 리뷰의 내용이나 감성은 전혀 반영되지 않습니다.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8928050" y="2343150"/>
            <a:ext cx="24256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감정·맥락이 반영되지 않은 추천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8356550" y="3028950"/>
            <a:ext cx="299710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감정이나 현재 상황, 그리고 맛집의 특성 등 복잡한 맥락을 전혀 고려하지 않은 추천으로, 개인화된 경험을 제공하지 못합니다.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62000" y="4476750"/>
            <a:ext cx="1066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결론:기존 맛집 추천 서비스들은 광고성 리뷰, 획일화된 평점 시스템 등으로 인해</a:t>
            </a:r>
            <a:r>
              <a:rPr b="0" i="0" lang="en-US" sz="1120" u="none" cap="none" strike="noStrike">
                <a:solidFill>
                  <a:srgbClr val="EF4444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실제 취향을 반영하지 못하고 신뢰도가 낮은 정보</a:t>
            </a: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제공하는 한계가 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09600" y="60579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760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6381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7" name="Google Shape;6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10287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" y="1371600"/>
            <a:ext cx="533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8200" y="1600200"/>
            <a:ext cx="561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0600" y="17526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1" name="Google Shape;71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52575" y="2971800"/>
            <a:ext cx="416242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2" name="Google Shape;72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575" y="2971800"/>
            <a:ext cx="416242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8400" y="1371600"/>
            <a:ext cx="533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7000" y="1600200"/>
            <a:ext cx="5619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5" name="Google Shape;75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29400" y="1752600"/>
            <a:ext cx="2571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6" name="Google Shape;76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91375" y="2971800"/>
            <a:ext cx="416242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7" name="Google Shape;77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191375" y="2971800"/>
            <a:ext cx="416242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3581400"/>
            <a:ext cx="533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8200" y="3810000"/>
            <a:ext cx="533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0" name="Google Shape;80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0600" y="39624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1" name="Google Shape;81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24000" y="5181600"/>
            <a:ext cx="4191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2" name="Google Shape;82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24000" y="5181600"/>
            <a:ext cx="41910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3" name="Google Shape;83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48400" y="3581400"/>
            <a:ext cx="5334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4" name="Google Shape;84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477000" y="3810000"/>
            <a:ext cx="5048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29400" y="3962400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6" name="Google Shape;86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134225" y="5181600"/>
            <a:ext cx="42195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7" name="Google Shape;87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134225" y="5181600"/>
            <a:ext cx="421957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8" name="Google Shape;88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09600" y="5715000"/>
            <a:ext cx="10972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9" name="Google Shape;89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972800" y="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0" name="Google Shape;90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0" y="66865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/>
          <p:nvPr/>
        </p:nvSpPr>
        <p:spPr>
          <a:xfrm>
            <a:off x="1009650" y="609600"/>
            <a:ext cx="12070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먹킷리스트의 목표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552575" y="1600200"/>
            <a:ext cx="45786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위치 기반 탐색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552575" y="1943100"/>
            <a:ext cx="41624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사용자의 현재 위치를 기반으로 주변 맛집을 검색하는 기능을 제공합니다. 공간 데이터베이스의 공간 데이터 타입(Point)과 공간 함수(ST_Contains, ST_Buffer)를 활용하여 정확하고 효율적인 위치 기반 검색을实现합니다.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7191375" y="1600200"/>
            <a:ext cx="457866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리뷰 감성 분석 시각화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7191375" y="1943100"/>
            <a:ext cx="416242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FastAPI 서버에서 Qwen2.5 LLM 모델을 활용하여 리뷰 텍스트의 감성을 분석하고, 이를 이모지와 퍼센트로 시각화합니다. Chain of Thought 프롬프팅을 통해 모델이 단계적으로 사고하도록 유도하여 정확하고 설명 가능한 결과를 얻습니다.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524000" y="3810000"/>
            <a:ext cx="4610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자동 확장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524000" y="4152900"/>
            <a:ext cx="419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형태소 분석을 활용한 문장 단순화 기법을 도입하여 복잡한 리뷰 텍스트에서 핵심 의미를 추출하고, FastAPI 서버로 전송하여 키워드 자동 확장(GPT)을 수행합니다. 이렇게 추출된 키워드는 Redis 캐시에 저장되어 효율적으로 관리됩니다.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7134225" y="3810000"/>
            <a:ext cx="464153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알고리즘 설계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7134225" y="4152900"/>
            <a:ext cx="421957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인기 맛집과 인기 급상승 맛집 랭킹 알고리즘을 설계하고, 실제 서비스에 배포합니다. Redis 캐시를 활용하여 데이터베이스 부하를 줄이고 응답 속도를 향상시킵니다. 데이터 처리 시간을 최적화하여 대규모 리뷰 데이터를 효율적으로 처리할 수 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62000" y="5867400"/>
            <a:ext cx="10668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최종 목표:대규모 리뷰 데이터에 대한 감성 분석과 고급 추천 알고리즘(GNN)을 적용하여,</a:t>
            </a:r>
            <a:r>
              <a:rPr b="0" i="0" lang="en-US" sz="1120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사용자에게 개인화되고 신뢰도 높은 맛집 정보</a:t>
            </a: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를 제공함으로써 만족스러운 외식 경험을 선사하는 것입니다.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09600" y="680085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9" name="Google Shape;10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0" name="Google Shape;11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14475" y="1826865"/>
            <a:ext cx="19050" cy="35470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1" name="Google Shape;11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250" y="1358801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23988" y="1492151"/>
            <a:ext cx="2000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38250" y="2514302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09700" y="2647652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8250" y="366980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6" name="Google Shape;11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09700" y="3803154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7" name="Google Shape;11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38250" y="4825305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8" name="Google Shape;11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38275" y="4958655"/>
            <a:ext cx="1714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9" name="Google Shape;11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48000" y="1885950"/>
            <a:ext cx="381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0" name="Google Shape;12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39000" y="27432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1" name="Google Shape;12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281863" y="2752725"/>
            <a:ext cx="8572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2" name="Google Shape;12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239000" y="310515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3" name="Google Shape;12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72338" y="3114675"/>
            <a:ext cx="1047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4" name="Google Shape;124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39000" y="34671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5" name="Google Shape;125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267575" y="347662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39000" y="382905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267575" y="3838575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39000" y="419100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9" name="Google Shape;129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258050" y="420052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0" name="Google Shape;13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239000" y="455295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1" name="Google Shape;131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58050" y="4562475"/>
            <a:ext cx="1333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277600" y="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3" name="Google Shape;133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0" y="60960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/>
          <p:nvPr/>
        </p:nvSpPr>
        <p:spPr>
          <a:xfrm>
            <a:off x="7810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개요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1319689" y="2184202"/>
            <a:ext cx="408622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387793" y="3339703"/>
            <a:ext cx="27241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서버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387793" y="4495205"/>
            <a:ext cx="27241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분석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1387793" y="5650706"/>
            <a:ext cx="27241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결과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7239000" y="2305050"/>
            <a:ext cx="494538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 핵심 기능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7505700" y="2724150"/>
            <a:ext cx="323754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위치와 키워드 입력으로 맛집 검색 시작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505700" y="3086100"/>
            <a:ext cx="321659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크롤링된 리뷰 데이터 + 사용자 리뷰 함께 활용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7505700" y="3448050"/>
            <a:ext cx="292322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FastAPI + KcELECTRA로 리뷰 감성 분석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>
            <a:off x="7505700" y="3810000"/>
            <a:ext cx="3111817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GPT로 키워드 자동 확장 및 Redis 캐시 반영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7505700" y="4171950"/>
            <a:ext cx="383476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알고리즘(매칭, 총점, 리뷰수, 감성)으로 결과 정렬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>
            <a:off x="7505700" y="4533900"/>
            <a:ext cx="266128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Kakao Map에 반경 내 맛집 마커 표시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3" name="Google Shape;15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5" name="Google Shape;15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990600"/>
            <a:ext cx="5638800" cy="1817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6" name="Google Shape;15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143000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12192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16764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9" name="Google Shape;15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19431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0" name="Google Shape;16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22098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1" name="Google Shape;161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2476500"/>
            <a:ext cx="419100" cy="17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28700" y="2476500"/>
            <a:ext cx="628650" cy="17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3" name="Google Shape;163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33550" y="2476500"/>
            <a:ext cx="342900" cy="17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4" name="Google Shape;164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81000" y="2922240"/>
            <a:ext cx="56388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3400" y="3074640"/>
            <a:ext cx="304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09600" y="315084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7" name="Google Shape;167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3400" y="4027140"/>
            <a:ext cx="5334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8" name="Google Shape;168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09600" y="410334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8200" y="433194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0" name="Google Shape;170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352800" y="433194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1" name="Google Shape;171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81000" y="4827240"/>
            <a:ext cx="56388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5300" y="497964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172200" y="990600"/>
            <a:ext cx="56388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4" name="Google Shape;174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324600" y="1143000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5" name="Google Shape;175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400800" y="12192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6" name="Google Shape;176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24600" y="1638300"/>
            <a:ext cx="2628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400800" y="1714500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8" name="Google Shape;178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00800" y="1943100"/>
            <a:ext cx="2476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9" name="Google Shape;179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029700" y="1638300"/>
            <a:ext cx="2628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0" name="Google Shape;180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105900" y="17145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105900" y="1943100"/>
            <a:ext cx="2476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2" name="Google Shape;182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24600" y="2324100"/>
            <a:ext cx="2628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3" name="Google Shape;183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400800" y="24003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4" name="Google Shape;184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00800" y="2628900"/>
            <a:ext cx="2476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5" name="Google Shape;185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029700" y="2324100"/>
            <a:ext cx="26289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6" name="Google Shape;186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105900" y="2400300"/>
            <a:ext cx="1333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7" name="Google Shape;187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105900" y="2628900"/>
            <a:ext cx="24765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8" name="Google Shape;188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172200" y="3200400"/>
            <a:ext cx="5638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9" name="Google Shape;189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829675" y="4286250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0" name="Google Shape;190;p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1" name="Google Shape;191;p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/>
          <p:nvPr/>
        </p:nvSpPr>
        <p:spPr>
          <a:xfrm>
            <a:off x="7810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백엔드 &amp; 인증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981075" y="1219200"/>
            <a:ext cx="14458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NestJS 기반 서버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819150" y="1638300"/>
            <a:ext cx="207454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서비스의 핵심 비즈니스 로직 처리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819150" y="1905000"/>
            <a:ext cx="1844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인증 및 맛집 정보 관리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819150" y="2171700"/>
            <a:ext cx="205359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Redis 캐시를 활용한 성능 최적화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571500" y="2476500"/>
            <a:ext cx="461010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NestJS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1066800" y="2476500"/>
            <a:ext cx="691515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TypeScript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1771650" y="2476500"/>
            <a:ext cx="377190" cy="1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latin typeface="Noto Sans KR"/>
                <a:ea typeface="Noto Sans KR"/>
                <a:cs typeface="Noto Sans KR"/>
                <a:sym typeface="Noto Sans KR"/>
              </a:rPr>
              <a:t>Redis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914400" y="3150840"/>
            <a:ext cx="28289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NestJS AuthModule + JWT 인증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533400" y="3569940"/>
            <a:ext cx="5334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JWT 토큰 기반 인증과 HttpOnly 쿠키 방식으로 XSS 및 CSRF 공격에 대한 방어력을 강화하고 사용자 세션을 안전하게 관리합니다.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819150" y="4103340"/>
            <a:ext cx="6286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특징: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990600" y="4331940"/>
            <a:ext cx="7962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HttpOnly 쿠키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3505200" y="4331940"/>
            <a:ext cx="75438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토큰 만료 설정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742950" y="4970115"/>
            <a:ext cx="6286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인증 흐름: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742950" y="5208240"/>
            <a:ext cx="51625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 시 JWT 토큰이 생성되어 HttpOnly 쿠키에 저장되며, 이후 요청에는 자동으로 쿠키가 포함되어 권한이 필요한 엔드포인트에 접근할 수 있습니다.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6743700" y="1219200"/>
            <a:ext cx="129921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인증 엔드포인트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6610350" y="1714500"/>
            <a:ext cx="5448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회원가입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6438900" y="1943100"/>
            <a:ext cx="2724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Arial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/auth/signup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9277350" y="1714500"/>
            <a:ext cx="408622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로그인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>
            <a:off x="9144000" y="1943100"/>
            <a:ext cx="2724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Arial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/auth/login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>
            <a:off x="6572250" y="2400300"/>
            <a:ext cx="72294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정보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>
            <a:off x="6438900" y="2628900"/>
            <a:ext cx="2724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Arial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/auth/me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9277350" y="2400300"/>
            <a:ext cx="54483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로그아웃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9144000" y="2628900"/>
            <a:ext cx="27241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Arial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Arial"/>
                <a:ea typeface="Arial"/>
                <a:cs typeface="Arial"/>
                <a:sym typeface="Arial"/>
              </a:rPr>
              <a:t>/auth/logout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8336756" y="4705350"/>
            <a:ext cx="130968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백엔드 API 스크린샷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8336756" y="4933950"/>
            <a:ext cx="130968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9CA3AF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9CA3AF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크기: 550x250px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5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6172200" y="3200400"/>
            <a:ext cx="5638799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2476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7" name="Google Shape;22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8" name="Google Shape;2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990600"/>
            <a:ext cx="114300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9" name="Google Shape;22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143000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12192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1" name="Google Shape;231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295525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2667000"/>
            <a:ext cx="29972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3" name="Google Shape;233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22400" y="2819400"/>
            <a:ext cx="4191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36700" y="29337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5" name="Google Shape;23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83050" y="3619500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97450" y="2667000"/>
            <a:ext cx="29972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910263" y="2819400"/>
            <a:ext cx="3714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8" name="Google Shape;238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024563" y="2933700"/>
            <a:ext cx="1428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9" name="Google Shape;239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747099" y="3619500"/>
            <a:ext cx="76200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0" name="Google Shape;240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661499" y="2667000"/>
            <a:ext cx="29972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1" name="Google Shape;241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960025" y="2819400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074325" y="29337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3" name="Google Shape;243;p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1000" y="4419600"/>
            <a:ext cx="5600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4" name="Google Shape;244;p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33400" y="45720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5" name="Google Shape;245;p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210300" y="4419600"/>
            <a:ext cx="56007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6" name="Google Shape;246;p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362700" y="4572000"/>
            <a:ext cx="1333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7" name="Google Shape;247;p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8" name="Google Shape;248;p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"/>
          <p:cNvSpPr/>
          <p:nvPr/>
        </p:nvSpPr>
        <p:spPr>
          <a:xfrm>
            <a:off x="7429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1019175" y="1219200"/>
            <a:ext cx="25984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380"/>
              <a:buFont typeface="Noto Sans KR"/>
              <a:buNone/>
            </a:pPr>
            <a:r>
              <a:rPr b="1" i="0" lang="en-US" sz="13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Python + Selenium 크롤러</a:t>
            </a:r>
            <a:endParaRPr b="0" i="0" sz="1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914400" y="1638300"/>
            <a:ext cx="1181862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웹 페이지의 동적 내용을 효과적으로 수집하기 위해 Python 스크립트와 Selenium 웹 드라이버를 결합한 크롤링 시스템을 구축했습니다.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628650" y="2247900"/>
            <a:ext cx="1257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 수집 파이프라인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551178" y="3429000"/>
            <a:ext cx="29616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네이버 지도 리뷰 수집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551178" y="3771900"/>
            <a:ext cx="296169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특정 지역의 음식점 리뷰 데이터를 수집합니다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4615227" y="3429000"/>
            <a:ext cx="29616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CSV 저장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4615227" y="3771900"/>
            <a:ext cx="296169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구조화된 CSV 파일 형태로 저장합니다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8679277" y="3429000"/>
            <a:ext cx="29616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DB 적재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8679277" y="3771900"/>
            <a:ext cx="2961695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데이터베이스에 저장합니다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819150" y="4572000"/>
            <a:ext cx="76485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상태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/>
          <p:nvPr/>
        </p:nvSpPr>
        <p:spPr>
          <a:xfrm>
            <a:off x="533400" y="4953000"/>
            <a:ext cx="529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CSV → DB 과정은 수동(반자동)으로 이루어지고 있으며, 데이터 처리 및 검증 과정에서 개발자의 개입이 필요합니다.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6"/>
          <p:cNvSpPr/>
          <p:nvPr/>
        </p:nvSpPr>
        <p:spPr>
          <a:xfrm>
            <a:off x="6610350" y="4572000"/>
            <a:ext cx="76485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개선 계획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6"/>
          <p:cNvSpPr/>
          <p:nvPr/>
        </p:nvSpPr>
        <p:spPr>
          <a:xfrm>
            <a:off x="6362700" y="4953000"/>
            <a:ext cx="5295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자동화는 추후 예정되어 있으며, 크롤링부터 DB 적재까지의 전 과정을 자동화하여 데이터 수집 파이프라인의 효율성을 높일 계획입니다.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6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9" name="Google Shape;2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0" name="Google Shape;2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2857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1" name="Google Shape;2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2" name="Google Shape;2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990600"/>
            <a:ext cx="3708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3" name="Google Shape;27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143000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4" name="Google Shape;27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" y="125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5" name="Google Shape;275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" y="2400300"/>
            <a:ext cx="6381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6" name="Google Shape;27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3975" y="2400300"/>
            <a:ext cx="6858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7" name="Google Shape;27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41750" y="990600"/>
            <a:ext cx="370835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8" name="Google Shape;278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394150" y="1143000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79" name="Google Shape;279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508450" y="125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0" name="Google Shape;280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70350" y="2400300"/>
            <a:ext cx="7048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1" name="Google Shape;281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251400" y="2400300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2" name="Google Shape;282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102501" y="990600"/>
            <a:ext cx="3708499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3" name="Google Shape;283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254901" y="1143000"/>
            <a:ext cx="4000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4" name="Google Shape;284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369201" y="125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5" name="Google Shape;285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31101" y="2400300"/>
            <a:ext cx="6000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6" name="Google Shape;286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07376" y="2400300"/>
            <a:ext cx="7048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7" name="Google Shape;287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80851" y="3390900"/>
            <a:ext cx="219462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8" name="Google Shape;288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3861" y="3505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89" name="Google Shape;289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9771" y="3390900"/>
            <a:ext cx="219462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0" name="Google Shape;290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3672780" y="3505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1" name="Google Shape;291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998690" y="3390900"/>
            <a:ext cx="219462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2" name="Google Shape;292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981700" y="3505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3" name="Google Shape;293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307610" y="3390900"/>
            <a:ext cx="219462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4" name="Google Shape;294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8290620" y="3505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5" name="Google Shape;295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616529" y="3390900"/>
            <a:ext cx="219462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6" name="Google Shape;296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0599539" y="3505200"/>
            <a:ext cx="228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7" name="Google Shape;297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81000" y="4381500"/>
            <a:ext cx="114300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8" name="Google Shape;298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33400" y="4581525"/>
            <a:ext cx="15240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99" name="Google Shape;299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533400" y="4914900"/>
            <a:ext cx="54483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0" name="Google Shape;300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85800" y="506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1" name="Google Shape;301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09650" y="54006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2" name="Google Shape;302;p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238250" y="5372100"/>
            <a:ext cx="6286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3" name="Google Shape;30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6210300" y="4914900"/>
            <a:ext cx="54483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4" name="Google Shape;30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6362700" y="50673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5" name="Google Shape;305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686550" y="54006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6" name="Google Shape;306;p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6915150" y="5372100"/>
            <a:ext cx="6286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7" name="Google Shape;307;p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08" name="Google Shape;308;p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7"/>
          <p:cNvSpPr/>
          <p:nvPr/>
        </p:nvSpPr>
        <p:spPr>
          <a:xfrm>
            <a:off x="7810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리뷰 감성 분석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1047750" y="1257300"/>
            <a:ext cx="240982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FastAPI /analyze 엔드포인트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609600" y="1752600"/>
            <a:ext cx="33273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리뷰 텍스트를 API 요청으로 받아 분석 결과를 JSON 형태로 반환합니다. REST API 방식으로 다른 서비스와 쉽게 통합이 가능합니다.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"/>
          <p:cNvSpPr/>
          <p:nvPr/>
        </p:nvSpPr>
        <p:spPr>
          <a:xfrm>
            <a:off x="685800" y="2400300"/>
            <a:ext cx="70199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REST API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1400175" y="2400300"/>
            <a:ext cx="7543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E40AF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E40AF"/>
                </a:solidFill>
                <a:latin typeface="Noto Sans KR"/>
                <a:ea typeface="Noto Sans KR"/>
                <a:cs typeface="Noto Sans KR"/>
                <a:sym typeface="Noto Sans KR"/>
              </a:rPr>
              <a:t>JSON 응답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>
            <a:off x="4908500" y="1257300"/>
            <a:ext cx="22107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HuggingFace KcELECTRA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>
            <a:off x="4470350" y="1752600"/>
            <a:ext cx="332735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한국어 리뷰 데이터 분석에 특화된 사전 학습된 언어 모델을 활용합니다. 맛집 리뷰 텍스트의 맥락과 감성을 정확하게 파악합니다.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>
            <a:off x="4546550" y="2400300"/>
            <a:ext cx="77533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30A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30A3"/>
                </a:solidFill>
                <a:latin typeface="Noto Sans KR"/>
                <a:ea typeface="Noto Sans KR"/>
                <a:cs typeface="Noto Sans KR"/>
                <a:sym typeface="Noto Sans KR"/>
              </a:rPr>
              <a:t>한국어 특화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>
            <a:off x="5327600" y="2400300"/>
            <a:ext cx="66008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3730A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3730A3"/>
                </a:solidFill>
                <a:latin typeface="Noto Sans KR"/>
                <a:ea typeface="Noto Sans KR"/>
                <a:cs typeface="Noto Sans KR"/>
                <a:sym typeface="Noto Sans KR"/>
              </a:rPr>
              <a:t>감성 분류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"/>
          <p:cNvSpPr/>
          <p:nvPr/>
        </p:nvSpPr>
        <p:spPr>
          <a:xfrm>
            <a:off x="8769251" y="1257300"/>
            <a:ext cx="127825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0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5단계 감성 평가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8331101" y="1752600"/>
            <a:ext cx="3327499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매우부정에서 매우긍정까지 5단계로 감정을 분류하고, 확률값(%)과 이모지를 함께 제공하여 직관적인 감성 정보를 시각화합니다.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8407301" y="2400300"/>
            <a:ext cx="66008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21A8"/>
                </a:solidFill>
                <a:latin typeface="Noto Sans KR"/>
                <a:ea typeface="Noto Sans KR"/>
                <a:cs typeface="Noto Sans KR"/>
                <a:sym typeface="Noto Sans KR"/>
              </a:rPr>
              <a:t>확률 점수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9083576" y="2400300"/>
            <a:ext cx="77533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21A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21A8"/>
                </a:solidFill>
                <a:latin typeface="Noto Sans KR"/>
                <a:ea typeface="Noto Sans KR"/>
                <a:cs typeface="Noto Sans KR"/>
                <a:sym typeface="Noto Sans KR"/>
              </a:rPr>
              <a:t>이모지 표현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381000" y="3009900"/>
            <a:ext cx="1257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감성 분석 5단계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396850" y="3848100"/>
            <a:ext cx="216262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매우부정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2705770" y="3848100"/>
            <a:ext cx="216262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부정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5014689" y="3848100"/>
            <a:ext cx="216262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중립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7323609" y="3848100"/>
            <a:ext cx="216262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긍정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>
            <a:off x="9632528" y="3848100"/>
            <a:ext cx="216262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매우긍정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762000" y="4533900"/>
            <a:ext cx="1223772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분석 결과 예시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1009650" y="5067300"/>
            <a:ext cx="406527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이 음식은 정말 맛있어요! 가격도 합리적이고 분위기도 좋았습니다.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1314450" y="5372100"/>
            <a:ext cx="691515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05"/>
              </a:lnSpc>
              <a:spcBef>
                <a:spcPts val="0"/>
              </a:spcBef>
              <a:spcAft>
                <a:spcPts val="0"/>
              </a:spcAft>
              <a:buClr>
                <a:srgbClr val="166534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66534"/>
                </a:solidFill>
                <a:latin typeface="Noto Sans KR"/>
                <a:ea typeface="Noto Sans KR"/>
                <a:cs typeface="Noto Sans KR"/>
                <a:sym typeface="Noto Sans KR"/>
              </a:rPr>
              <a:t>긍정 78%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1943100" y="5400675"/>
            <a:ext cx="217932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→ "맛있어요", "가격도 합리적" 표현 감지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6686550" y="5067300"/>
            <a:ext cx="401288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서비스는 좋았지만 음식이 별로였어요. 기대했던 맛은 아니었네요.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6991350" y="5372100"/>
            <a:ext cx="691515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905"/>
              </a:lnSpc>
              <a:spcBef>
                <a:spcPts val="0"/>
              </a:spcBef>
              <a:spcAft>
                <a:spcPts val="0"/>
              </a:spcAft>
              <a:buClr>
                <a:srgbClr val="9A3412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9A3412"/>
                </a:solidFill>
                <a:latin typeface="Noto Sans KR"/>
                <a:ea typeface="Noto Sans KR"/>
                <a:cs typeface="Noto Sans KR"/>
                <a:sym typeface="Noto Sans KR"/>
              </a:rPr>
              <a:t>부정 55%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"/>
          <p:cNvSpPr/>
          <p:nvPr/>
        </p:nvSpPr>
        <p:spPr>
          <a:xfrm>
            <a:off x="7620000" y="5400675"/>
            <a:ext cx="217932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→ "음식이 별로", "아니었네요" 표현 감지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1" name="Google Shape;34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2" name="Google Shape;34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323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3" name="Google Shape;34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4" name="Google Shape;34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9906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5" name="Google Shape;34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143000"/>
            <a:ext cx="3238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6" name="Google Shape;34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1219200"/>
            <a:ext cx="1714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7" name="Google Shape;34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6670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8" name="Google Shape;348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2819400"/>
            <a:ext cx="3048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49" name="Google Shape;349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2895600"/>
            <a:ext cx="1524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0" name="Google Shape;350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43434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1" name="Google Shape;351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400" y="4495800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2" name="Google Shape;35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45720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3" name="Google Shape;353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10300" y="990600"/>
            <a:ext cx="56007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4" name="Google Shape;354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362700" y="119062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5" name="Google Shape;355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62700" y="1562100"/>
            <a:ext cx="52959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6" name="Google Shape;356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362700" y="1962150"/>
            <a:ext cx="423669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7" name="Google Shape;357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362700" y="2362200"/>
            <a:ext cx="3495229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8" name="Google Shape;358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362700" y="2762250"/>
            <a:ext cx="174754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59" name="Google Shape;359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10300" y="3657600"/>
            <a:ext cx="56007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362700" y="3857625"/>
            <a:ext cx="21907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1" name="Google Shape;361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2" name="Google Shape;362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/>
          <p:nvPr/>
        </p:nvSpPr>
        <p:spPr>
          <a:xfrm>
            <a:off x="8191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알고리즘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>
            <a:off x="971550" y="1219200"/>
            <a:ext cx="322707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KeywordMap 매칭 + GPT 확장 키워드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>
            <a:off x="914400" y="16383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검색어에서 핵심 키워드를 추출하고, GPT API를 활용하여 관련 키워드를 확장합니다. 이 키워드맵을 통해 더 정확한 맛집 매칭이 가능해집니다.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990600" y="2105025"/>
            <a:ext cx="77533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highlight>
                  <a:srgbClr val="DBEAFE"/>
                </a:highlight>
                <a:latin typeface="Noto Sans KR"/>
                <a:ea typeface="Noto Sans KR"/>
                <a:cs typeface="Noto Sans KR"/>
                <a:sym typeface="Noto Sans KR"/>
              </a:rPr>
              <a:t>키워드 확장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>
            <a:off x="1771650" y="2105025"/>
            <a:ext cx="77533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D4ED8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D4ED8"/>
                </a:solidFill>
                <a:highlight>
                  <a:srgbClr val="DBEAFE"/>
                </a:highlight>
                <a:latin typeface="Noto Sans KR"/>
                <a:ea typeface="Noto Sans KR"/>
                <a:cs typeface="Noto Sans KR"/>
                <a:sym typeface="Noto Sans KR"/>
              </a:rPr>
              <a:t>정확도 향상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/>
          <p:nvPr/>
        </p:nvSpPr>
        <p:spPr>
          <a:xfrm>
            <a:off x="952500" y="2895600"/>
            <a:ext cx="132016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Redis 캐싱 활용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>
            <a:off x="914400" y="33147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자주 검색되는 인기 맛집 랭킹 결과를 Redis 캐시에 저장하여 반복적인 데이터베이스 접근 없이 빠르게 결과를 제공합니다. 검색 성능과 속도가 크게 향상됩니다.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/>
          <p:nvPr/>
        </p:nvSpPr>
        <p:spPr>
          <a:xfrm>
            <a:off x="990600" y="3781425"/>
            <a:ext cx="890588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7E22CE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7E22CE"/>
                </a:solidFill>
                <a:highlight>
                  <a:srgbClr val="F3E8FF"/>
                </a:highlight>
                <a:latin typeface="Noto Sans KR"/>
                <a:ea typeface="Noto Sans KR"/>
                <a:cs typeface="Noto Sans KR"/>
                <a:sym typeface="Noto Sans KR"/>
              </a:rPr>
              <a:t>인메모리 캐싱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>
            <a:off x="1876425" y="3781425"/>
            <a:ext cx="890588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7E22CE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7E22CE"/>
                </a:solidFill>
                <a:highlight>
                  <a:srgbClr val="F3E8FF"/>
                </a:highlight>
                <a:latin typeface="Noto Sans KR"/>
                <a:ea typeface="Noto Sans KR"/>
                <a:cs typeface="Noto Sans KR"/>
                <a:sym typeface="Noto Sans KR"/>
              </a:rPr>
              <a:t>응답속도 향상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>
            <a:off x="990600" y="4572000"/>
            <a:ext cx="262985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거리 필터: Haversine 공식 적용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>
            <a:off x="914400" y="49911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구면 삼각법의 Haversine 공식을 활용하여 현재 위치와 맛집 간의 실제 지구 표면 거리를 정확하게 계산합니다. 사용자가 설정한 반경 내의 결과만 필터링합니다.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>
            <a:off x="990600" y="5457825"/>
            <a:ext cx="775335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5803D"/>
                </a:solidFill>
                <a:highlight>
                  <a:srgbClr val="DCFCE7"/>
                </a:highlight>
                <a:latin typeface="Noto Sans KR"/>
                <a:ea typeface="Noto Sans KR"/>
                <a:cs typeface="Noto Sans KR"/>
                <a:sym typeface="Noto Sans KR"/>
              </a:rPr>
              <a:t>반경 필터링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>
            <a:off x="1771650" y="5457825"/>
            <a:ext cx="1037273" cy="238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15803D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15803D"/>
                </a:solidFill>
                <a:highlight>
                  <a:srgbClr val="DCFCE7"/>
                </a:highlight>
                <a:latin typeface="Noto Sans KR"/>
                <a:ea typeface="Noto Sans KR"/>
                <a:cs typeface="Noto Sans KR"/>
                <a:sym typeface="Noto Sans KR"/>
              </a:rPr>
              <a:t>위치 기반 정확도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>
            <a:off x="6657975" y="1143000"/>
            <a:ext cx="58254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가중치 설정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6457950" y="1590675"/>
            <a:ext cx="82772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매칭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11344275" y="1590675"/>
            <a:ext cx="24098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1.5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>
            <a:off x="6457950" y="1990725"/>
            <a:ext cx="314325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총점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>
            <a:off x="10285065" y="1990725"/>
            <a:ext cx="24098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1.2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>
            <a:off x="6457950" y="2390775"/>
            <a:ext cx="67056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감성 점수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>
            <a:off x="9543604" y="2390775"/>
            <a:ext cx="24098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1.0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>
            <a:off x="6457950" y="2790825"/>
            <a:ext cx="47148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0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리뷰수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/>
          <p:nvPr/>
        </p:nvSpPr>
        <p:spPr>
          <a:xfrm>
            <a:off x="7795915" y="2790825"/>
            <a:ext cx="24098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20"/>
              <a:buFont typeface="Noto Sans KR"/>
              <a:buNone/>
            </a:pPr>
            <a:r>
              <a:rPr b="1" i="0" lang="en-US" sz="1120" u="none" cap="none" strike="noStrik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0.5</a:t>
            </a:r>
            <a:endParaRPr b="0" i="0" sz="11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>
            <a:off x="6362700" y="3162300"/>
            <a:ext cx="58254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1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가중치는 지속적인 테스트를 통해 최적화됩니다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>
            <a:off x="6657975" y="3810000"/>
            <a:ext cx="582549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랭킹 알고리즘 작동 원리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>
            <a:off x="6438900" y="4191000"/>
            <a:ext cx="6035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Char char="•"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키워드 탐색 및 확장:사용자 검색어에서 키워드 추출 후 GPT로 확장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>
            <a:off x="6438900" y="4495800"/>
            <a:ext cx="6035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Char char="•"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매칭 점수 계산:키워드 매칭도와 관련성에 따른 기본 점수 산정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6438900" y="4800600"/>
            <a:ext cx="6035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Char char="•"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가중치 적용:매칭(1.5), 총점(1.2), 리뷰수(0.5), 감성점수(1.0) 가중치로 종합 점수 산출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8"/>
          <p:cNvSpPr/>
          <p:nvPr/>
        </p:nvSpPr>
        <p:spPr>
          <a:xfrm>
            <a:off x="6438900" y="5105400"/>
            <a:ext cx="6035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Char char="•"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거리 필터링:Haversine 공식으로 사용자 지정 반경 내 결과만 표시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>
            <a:off x="6438900" y="5410200"/>
            <a:ext cx="60350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Char char="•"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캐싱 적용:Redis에 인기 검색 결과를 저장하여 반복 요청 성능 향상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8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8" name="Google Shape;3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99" name="Google Shape;3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409575"/>
            <a:ext cx="3238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0" name="Google Shape;40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800100"/>
            <a:ext cx="9144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1" name="Google Shape;40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11811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2" name="Google Shape;40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1333500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3" name="Google Shape;40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" y="14097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4" name="Google Shape;40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1000" y="28194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5" name="Google Shape;40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3400" y="2971800"/>
            <a:ext cx="3714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6" name="Google Shape;40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9600" y="3048000"/>
            <a:ext cx="2190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7" name="Google Shape;407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1000" y="4457700"/>
            <a:ext cx="56007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8" name="Google Shape;408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3400" y="4610100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09" name="Google Shape;40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09600" y="4686300"/>
            <a:ext cx="1905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0" name="Google Shape;410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210300" y="990600"/>
            <a:ext cx="5600700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1" name="Google Shape;411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896600" y="112395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2" name="Google Shape;412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24600" y="1409700"/>
            <a:ext cx="53721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3" name="Google Shape;413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934450" y="26384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4" name="Google Shape;414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53300" y="2062163"/>
            <a:ext cx="628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5" name="Google Shape;415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429500" y="2128838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6" name="Google Shape;416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039350" y="3149501"/>
            <a:ext cx="628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7" name="Google Shape;417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115550" y="3216176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8" name="Google Shape;418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696325" y="2714625"/>
            <a:ext cx="628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19" name="Google Shape;419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772525" y="2781300"/>
            <a:ext cx="1047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0" name="Google Shape;420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629650" y="23336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1" name="Google Shape;421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324600" y="4133850"/>
            <a:ext cx="53721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2" name="Google Shape;422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438900" y="4514850"/>
            <a:ext cx="51435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3" name="Google Shape;423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525000" y="44672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4" name="Google Shape;424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553825" y="1066800"/>
            <a:ext cx="180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5" name="Google Shape;425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1591925" y="1171575"/>
            <a:ext cx="9525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6" name="Google Shape;426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553825" y="1447800"/>
            <a:ext cx="1809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7" name="Google Shape;427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1591925" y="1552575"/>
            <a:ext cx="10477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8" name="Google Shape;428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210300" y="5105400"/>
            <a:ext cx="5600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29" name="Google Shape;429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324600" y="5248275"/>
            <a:ext cx="1047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0" name="Google Shape;430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324600" y="5486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1" name="Google Shape;431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324600" y="56769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2" name="Google Shape;432;p9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6324600" y="5867400"/>
            <a:ext cx="1143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3" name="Google Shape;433;p9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1430000" y="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434" name="Google Shape;434;p9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0" y="6248400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9"/>
          <p:cNvSpPr/>
          <p:nvPr/>
        </p:nvSpPr>
        <p:spPr>
          <a:xfrm>
            <a:off x="819150" y="381000"/>
            <a:ext cx="12573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2040"/>
              <a:buFont typeface="Noto Sans KR"/>
              <a:buNone/>
            </a:pPr>
            <a:r>
              <a:rPr b="1" i="0" lang="en-US" sz="204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프론트엔드 UI</a:t>
            </a:r>
            <a:endParaRPr b="0" i="0" sz="204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990600" y="1409700"/>
            <a:ext cx="932498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React 기반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914400" y="18288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프론트엔드는 React로 개발되어, 컴포넌트 기반으로 UI를 구성하고, 상태 관리 및 렌더링을 효율적으로 처리합니다.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962025" y="2333625"/>
            <a:ext cx="408622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highlight>
                  <a:srgbClr val="EFF6FF"/>
                </a:highlight>
                <a:latin typeface="Noto Sans KR"/>
                <a:ea typeface="Noto Sans KR"/>
                <a:cs typeface="Noto Sans KR"/>
                <a:sym typeface="Noto Sans KR"/>
              </a:rPr>
              <a:t>React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1409700" y="2333625"/>
            <a:ext cx="3143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highlight>
                  <a:srgbClr val="EFF6FF"/>
                </a:highlight>
                <a:latin typeface="Noto Sans KR"/>
                <a:ea typeface="Noto Sans KR"/>
                <a:cs typeface="Noto Sans KR"/>
                <a:sym typeface="Noto Sans KR"/>
              </a:rPr>
              <a:t>JSX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1771650" y="2333625"/>
            <a:ext cx="4505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563EB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2563EB"/>
                </a:solidFill>
                <a:highlight>
                  <a:srgbClr val="EFF6FF"/>
                </a:highlight>
                <a:latin typeface="Noto Sans KR"/>
                <a:ea typeface="Noto Sans KR"/>
                <a:cs typeface="Noto Sans KR"/>
                <a:sym typeface="Noto Sans KR"/>
              </a:rPr>
              <a:t>Hooks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1019175" y="3048000"/>
            <a:ext cx="1445895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Kakao Map 연동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914400" y="34671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Kakao Map API와 연동되어, 사용자의 현재 위치를 기반으로 맛집을 검색하고, 결과를 지도 위에 표시합니다.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962025" y="3971925"/>
            <a:ext cx="64960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8B5CF6"/>
                </a:solidFill>
                <a:highlight>
                  <a:srgbClr val="F5F3FF"/>
                </a:highlight>
                <a:latin typeface="Noto Sans KR"/>
                <a:ea typeface="Noto Sans KR"/>
                <a:cs typeface="Noto Sans KR"/>
                <a:sym typeface="Noto Sans KR"/>
              </a:rPr>
              <a:t>Kakao API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1628775" y="3971925"/>
            <a:ext cx="7334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8B5CF6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8B5CF6"/>
                </a:solidFill>
                <a:highlight>
                  <a:srgbClr val="F5F3FF"/>
                </a:highlight>
                <a:latin typeface="Noto Sans KR"/>
                <a:ea typeface="Noto Sans KR"/>
                <a:cs typeface="Noto Sans KR"/>
                <a:sym typeface="Noto Sans KR"/>
              </a:rPr>
              <a:t>지오로케이션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990600" y="4686300"/>
            <a:ext cx="1121093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F2937"/>
              </a:buClr>
              <a:buSzPts val="1260"/>
              <a:buFont typeface="Noto Sans KR"/>
              <a:buNone/>
            </a:pPr>
            <a:r>
              <a:rPr b="1" i="0" lang="en-US" sz="1260" u="none" cap="none" strike="noStrike">
                <a:solidFill>
                  <a:srgbClr val="1F2937"/>
                </a:solidFill>
                <a:latin typeface="Noto Sans KR"/>
                <a:ea typeface="Noto Sans KR"/>
                <a:cs typeface="Noto Sans KR"/>
                <a:sym typeface="Noto Sans KR"/>
              </a:rPr>
              <a:t>반경 슬라이더</a:t>
            </a:r>
            <a:endParaRPr b="0" i="0" sz="12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914400" y="5105400"/>
            <a:ext cx="4914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사용자는 슬라이더를 통해 원하는 반경 내의 맛집을 검색할 수 있으며, 이 설정에 따라 지도에 표시됩니다.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962025" y="5610225"/>
            <a:ext cx="565785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0B981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10B981"/>
                </a:solidFill>
                <a:highlight>
                  <a:srgbClr val="ECFDF5"/>
                </a:highlight>
                <a:latin typeface="Noto Sans KR"/>
                <a:ea typeface="Noto Sans KR"/>
                <a:cs typeface="Noto Sans KR"/>
                <a:sym typeface="Noto Sans KR"/>
              </a:rPr>
              <a:t>커스텀 UI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1552575" y="5610225"/>
            <a:ext cx="869633" cy="171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10B981"/>
              </a:buClr>
              <a:buSzPts val="784"/>
              <a:buFont typeface="Noto Sans KR"/>
              <a:buNone/>
            </a:pPr>
            <a:r>
              <a:rPr b="0" i="0" lang="en-US" sz="784" u="none" cap="none" strike="noStrike">
                <a:solidFill>
                  <a:srgbClr val="10B981"/>
                </a:solidFill>
                <a:highlight>
                  <a:srgbClr val="ECFDF5"/>
                </a:highlight>
                <a:latin typeface="Noto Sans KR"/>
                <a:ea typeface="Noto Sans KR"/>
                <a:cs typeface="Noto Sans KR"/>
                <a:sym typeface="Noto Sans KR"/>
              </a:rPr>
              <a:t>반응형 컴포넌트</a:t>
            </a:r>
            <a:endParaRPr b="0" i="0" sz="7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6400800" y="1104900"/>
            <a:ext cx="681038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11087100" y="1104900"/>
            <a:ext cx="58674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현재 위치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7572375" y="2090738"/>
            <a:ext cx="36671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맛집 1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10258425" y="3178076"/>
            <a:ext cx="36671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맛집 2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915400" y="2743200"/>
            <a:ext cx="366713" cy="161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맛집 3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6438900" y="4248150"/>
            <a:ext cx="565785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주변 맛집 검색 범위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6438900" y="4610100"/>
            <a:ext cx="2619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1km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8891588" y="4610100"/>
            <a:ext cx="2619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3km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11344275" y="4610100"/>
            <a:ext cx="2619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5km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6505575" y="5219700"/>
            <a:ext cx="590931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374151"/>
                </a:solidFill>
                <a:latin typeface="Noto Sans KR"/>
                <a:ea typeface="Noto Sans KR"/>
                <a:cs typeface="Noto Sans KR"/>
                <a:sym typeface="Noto Sans KR"/>
              </a:rPr>
              <a:t>반응형 디자인 특징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6477000" y="5486400"/>
            <a:ext cx="1110615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모바일 최적화 UI/UX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6477000" y="5676900"/>
            <a:ext cx="156114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직관적인 슬라이더 인터페이스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6477000" y="5867400"/>
            <a:ext cx="1393508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027"/>
              </a:lnSpc>
              <a:spcBef>
                <a:spcPts val="0"/>
              </a:spcBef>
              <a:spcAft>
                <a:spcPts val="0"/>
              </a:spcAft>
              <a:buClr>
                <a:srgbClr val="4B5563"/>
              </a:buClr>
              <a:buSzPts val="839"/>
              <a:buFont typeface="Noto Sans KR"/>
              <a:buNone/>
            </a:pPr>
            <a:r>
              <a:rPr b="0" i="0" lang="en-US" sz="839" u="none" cap="none" strike="noStrike">
                <a:solidFill>
                  <a:srgbClr val="4B5563"/>
                </a:solidFill>
                <a:latin typeface="Noto Sans KR"/>
                <a:ea typeface="Noto Sans KR"/>
                <a:cs typeface="Noto Sans KR"/>
                <a:sym typeface="Noto Sans KR"/>
              </a:rPr>
              <a:t>맛집 상세정보 모달 뷰 제공</a:t>
            </a:r>
            <a:endParaRPr b="0" i="0" sz="83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381000" y="6286500"/>
            <a:ext cx="2923223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3061"/>
              </a:lnSpc>
              <a:spcBef>
                <a:spcPts val="0"/>
              </a:spcBef>
              <a:spcAft>
                <a:spcPts val="0"/>
              </a:spcAft>
              <a:buClr>
                <a:srgbClr val="6B7280"/>
              </a:buClr>
              <a:buSzPts val="980"/>
              <a:buFont typeface="Noto Sans KR"/>
              <a:buNone/>
            </a:pPr>
            <a:r>
              <a:rPr b="0" i="0" lang="en-US" sz="980" u="none" cap="none" strike="noStrike">
                <a:solidFill>
                  <a:srgbClr val="6B7280"/>
                </a:solidFill>
                <a:latin typeface="Noto Sans KR"/>
                <a:ea typeface="Noto Sans KR"/>
                <a:cs typeface="Noto Sans KR"/>
                <a:sym typeface="Noto Sans KR"/>
              </a:rPr>
              <a:t>먹킷리스트: 위치+감성 기반 맛집 추천 웹서비스</a:t>
            </a:r>
            <a:endParaRPr b="0" i="0" sz="9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2025-09-26T07:46:46Z</dcterms:created>
  <dc:creator>PptxGenJS</dc:creator>
</cp:coreProperties>
</file>